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33"/>
  </p:notesMasterIdLst>
  <p:handoutMasterIdLst>
    <p:handoutMasterId r:id="rId34"/>
  </p:handoutMasterIdLst>
  <p:sldIdLst>
    <p:sldId id="322" r:id="rId4"/>
    <p:sldId id="8019" r:id="rId5"/>
    <p:sldId id="8059" r:id="rId6"/>
    <p:sldId id="8070" r:id="rId7"/>
    <p:sldId id="8073" r:id="rId8"/>
    <p:sldId id="8076" r:id="rId9"/>
    <p:sldId id="8031" r:id="rId10"/>
    <p:sldId id="8054" r:id="rId11"/>
    <p:sldId id="8056" r:id="rId12"/>
    <p:sldId id="8057" r:id="rId13"/>
    <p:sldId id="8058" r:id="rId14"/>
    <p:sldId id="8104" r:id="rId15"/>
    <p:sldId id="8055" r:id="rId16"/>
    <p:sldId id="8075" r:id="rId17"/>
    <p:sldId id="8071" r:id="rId18"/>
    <p:sldId id="8074" r:id="rId19"/>
    <p:sldId id="8060" r:id="rId20"/>
    <p:sldId id="8077" r:id="rId21"/>
    <p:sldId id="8078" r:id="rId22"/>
    <p:sldId id="8079" r:id="rId23"/>
    <p:sldId id="8081" r:id="rId24"/>
    <p:sldId id="8097" r:id="rId25"/>
    <p:sldId id="8098" r:id="rId26"/>
    <p:sldId id="8105" r:id="rId27"/>
    <p:sldId id="8072" r:id="rId28"/>
    <p:sldId id="8082" r:id="rId29"/>
    <p:sldId id="7150" r:id="rId30"/>
    <p:sldId id="8053" r:id="rId31"/>
    <p:sldId id="8052" r:id="rId32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1" autoAdjust="0"/>
    <p:restoredTop sz="95377" autoAdjust="0"/>
  </p:normalViewPr>
  <p:slideViewPr>
    <p:cSldViewPr snapToGrid="0" showGuides="1">
      <p:cViewPr varScale="1">
        <p:scale>
          <a:sx n="63" d="100"/>
          <a:sy n="63" d="100"/>
        </p:scale>
        <p:origin x="2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XQ\Desktop\&#26032;&#24314;%20Microsoft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开源</a:t>
            </a:r>
            <a:r>
              <a:rPr lang="en-US"/>
              <a:t>EDA</a:t>
            </a:r>
            <a:r>
              <a:rPr lang="zh-CN"/>
              <a:t>工具数量</a:t>
            </a:r>
            <a:endParaRPr lang="zh-CN"/>
          </a:p>
        </c:rich>
      </c:tx>
      <c:layout>
        <c:manualLayout>
          <c:xMode val="edge"/>
          <c:yMode val="edge"/>
          <c:x val="0.341930446194226"/>
          <c:y val="0.055555555555555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当年数量</c:f>
              <c:strCache>
                <c:ptCount val="1"/>
                <c:pt idx="0">
                  <c:v>当年数量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EDA工具数量!$B$3:$B$17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28</c:v>
                </c:pt>
                <c:pt idx="14">
                  <c:v>15</c:v>
                </c:pt>
              </c:numCache>
            </c:numRef>
          </c:val>
        </c:ser>
        <c:ser>
          <c:idx val="2"/>
          <c:order val="1"/>
          <c:tx>
            <c:strRef>
              <c:f>累计数量</c:f>
              <c:strCache>
                <c:ptCount val="1"/>
                <c:pt idx="0">
                  <c:v>累计数量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EDA工具数量!$C$3:$C$17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10</c:v>
                </c:pt>
                <c:pt idx="8">
                  <c:v>11</c:v>
                </c:pt>
                <c:pt idx="9">
                  <c:v>13</c:v>
                </c:pt>
                <c:pt idx="10">
                  <c:v>16</c:v>
                </c:pt>
                <c:pt idx="11">
                  <c:v>20</c:v>
                </c:pt>
                <c:pt idx="12">
                  <c:v>25</c:v>
                </c:pt>
                <c:pt idx="13">
                  <c:v>53</c:v>
                </c:pt>
                <c:pt idx="14">
                  <c:v>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4462736"/>
        <c:axId val="904465688"/>
      </c:barChart>
      <c:catAx>
        <c:axId val="9044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04465688"/>
        <c:crosses val="autoZero"/>
        <c:auto val="1"/>
        <c:lblAlgn val="ctr"/>
        <c:lblOffset val="100"/>
        <c:noMultiLvlLbl val="0"/>
      </c:catAx>
      <c:valAx>
        <c:axId val="90446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0446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50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  <a:endParaRPr lang="en-US" altLang="zh-CN" sz="1600" kern="12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  <a:endParaRPr lang="en-US" altLang="zh-CN" sz="1600" kern="12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guofan.fun/vscode-hotkeys-plugins/" TargetMode="External"/><Relationship Id="rId8" Type="http://schemas.openxmlformats.org/officeDocument/2006/relationships/hyperlink" Target="https://www.guofan.fun/vscode-launch-and-task/" TargetMode="External"/><Relationship Id="rId7" Type="http://schemas.openxmlformats.org/officeDocument/2006/relationships/hyperlink" Target="https://www.guofan.fun/design-rule-checking/" TargetMode="External"/><Relationship Id="rId6" Type="http://schemas.openxmlformats.org/officeDocument/2006/relationships/hyperlink" Target="https://www.guofan.fun/latex-symbols/" TargetMode="External"/><Relationship Id="rId5" Type="http://schemas.openxmlformats.org/officeDocument/2006/relationships/hyperlink" Target="https://www.guofan.fun/ic-sta-and-modeling/" TargetMode="External"/><Relationship Id="rId4" Type="http://schemas.openxmlformats.org/officeDocument/2006/relationships/hyperlink" Target="https://www.guofan.fun/eda-physical-design-summary/" TargetMode="External"/><Relationship Id="rId3" Type="http://schemas.openxmlformats.org/officeDocument/2006/relationships/hyperlink" Target="https://www.guofan.fun/digital-physical-design/" TargetMode="External"/><Relationship Id="rId2" Type="http://schemas.openxmlformats.org/officeDocument/2006/relationships/hyperlink" Target="https://www.guofan.fun/vlsi-physical-design/" TargetMode="External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www.guofan.fun/vscode-ssh-x11/" TargetMode="External"/><Relationship Id="rId1" Type="http://schemas.openxmlformats.org/officeDocument/2006/relationships/hyperlink" Target="https://www.guofan.fun/ieda-architecture/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hyperlink" Target="https://www.guofan.fu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www.guofan.fun/cpp-qt-astar/" TargetMode="External"/><Relationship Id="rId6" Type="http://schemas.openxmlformats.org/officeDocument/2006/relationships/hyperlink" Target="https://www.guofan.fun/effective-modern-cpp/" TargetMode="External"/><Relationship Id="rId5" Type="http://schemas.openxmlformats.org/officeDocument/2006/relationships/hyperlink" Target="https://www.guofan.fun/vscode-ssh-gtest-cmake/" TargetMode="External"/><Relationship Id="rId4" Type="http://schemas.openxmlformats.org/officeDocument/2006/relationships/hyperlink" Target="https://www.guofan.fun/dag-path-assignment/" TargetMode="External"/><Relationship Id="rId3" Type="http://schemas.openxmlformats.org/officeDocument/2006/relationships/hyperlink" Target="https://www.guofan.fun/cpp-primer-plus-3/" TargetMode="External"/><Relationship Id="rId2" Type="http://schemas.openxmlformats.org/officeDocument/2006/relationships/hyperlink" Target="https://www.guofan.fun/cpp-primer-plus-2/" TargetMode="External"/><Relationship Id="rId1" Type="http://schemas.openxmlformats.org/officeDocument/2006/relationships/hyperlink" Target="https://www.guofan.fun/cpp-primer-plus-1/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——2022-08</a:t>
            </a:r>
            <a:r>
              <a:rPr lang="zh-CN" altLang="en-US" sz="4800" dirty="0">
                <a:solidFill>
                  <a:srgbClr val="330066"/>
                </a:solidFill>
              </a:rPr>
              <a:t>期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/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fld id="{765EDB24-EFA0-41CA-822C-F387C79AF77C}" type="datetime2">
              <a:rPr lang="zh-CN" altLang="en-US" sz="2000" b="1" smtClean="0"/>
            </a:fld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30" y="1196975"/>
            <a:ext cx="6736739" cy="49339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75" y="985037"/>
            <a:ext cx="9436449" cy="5872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pic>
        <p:nvPicPr>
          <p:cNvPr id="4" name="图片 3" descr="costcas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145" y="1196975"/>
            <a:ext cx="9095105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优先队列的问题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00" dirty="0"/>
              <a:t>利用寻找邻居的方式修改邻居结点，如果邻居结点已经在优先队列中，会导致堆结构被破坏，寻路算法某些情况下给不出最优解。</a:t>
            </a:r>
            <a:endParaRPr lang="en-US" altLang="zh-CN" sz="2400" dirty="0"/>
          </a:p>
          <a:p>
            <a:pPr lvl="1"/>
            <a:r>
              <a:rPr lang="zh-CN" altLang="en-US" sz="2400" dirty="0"/>
              <a:t>解决办法：</a:t>
            </a:r>
            <a:endParaRPr lang="en-US" altLang="zh-CN" sz="2400" dirty="0"/>
          </a:p>
          <a:p>
            <a:pPr lvl="2"/>
            <a:r>
              <a:rPr lang="en-US" altLang="zh-CN" sz="2100" dirty="0"/>
              <a:t>pop</a:t>
            </a:r>
            <a:r>
              <a:rPr lang="zh-CN" altLang="en-US" sz="2100" dirty="0"/>
              <a:t>出来再</a:t>
            </a:r>
            <a:r>
              <a:rPr lang="en-US" altLang="zh-CN" sz="2100" dirty="0"/>
              <a:t>push</a:t>
            </a:r>
            <a:endParaRPr lang="en-US" altLang="zh-CN" sz="2100" dirty="0"/>
          </a:p>
          <a:p>
            <a:pPr lvl="2"/>
            <a:r>
              <a:rPr lang="zh-CN" altLang="en-US" sz="2100" dirty="0"/>
              <a:t>重新建堆</a:t>
            </a:r>
            <a:endParaRPr lang="en-US" altLang="zh-CN" sz="2100" dirty="0"/>
          </a:p>
          <a:p>
            <a:pPr lvl="2"/>
            <a:r>
              <a:rPr lang="zh-CN" altLang="en-US" sz="2100" dirty="0"/>
              <a:t>不使用堆</a:t>
            </a:r>
            <a:endParaRPr lang="en-US" altLang="zh-CN" sz="2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80" y="3003135"/>
            <a:ext cx="7175999" cy="26581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思考题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00" dirty="0"/>
              <a:t>如果有三个点，如何将它们以最短路径连接</a:t>
            </a:r>
            <a:r>
              <a:rPr lang="zh-CN" altLang="en-US" sz="2400" dirty="0"/>
              <a:t>起来？</a:t>
            </a:r>
            <a:endParaRPr lang="zh-CN" altLang="en-US" sz="2400" dirty="0"/>
          </a:p>
          <a:p>
            <a:pPr lvl="1"/>
            <a:r>
              <a:rPr lang="zh-CN" altLang="en-US" sz="2400" dirty="0"/>
              <a:t>思路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100" dirty="0"/>
              <a:t>从</a:t>
            </a:r>
            <a:r>
              <a:rPr lang="en-US" altLang="zh-CN" sz="2100" dirty="0"/>
              <a:t>3</a:t>
            </a:r>
            <a:r>
              <a:rPr lang="zh-CN" altLang="en-US" sz="2100" dirty="0"/>
              <a:t>个点同时开始</a:t>
            </a:r>
            <a:r>
              <a:rPr lang="zh-CN" altLang="en-US" sz="2100" dirty="0"/>
              <a:t>寻路</a:t>
            </a:r>
            <a:endParaRPr lang="zh-CN" altLang="en-US" sz="2100" dirty="0"/>
          </a:p>
          <a:p>
            <a:pPr lvl="2"/>
            <a:r>
              <a:rPr lang="zh-CN" altLang="en-US" sz="2100" dirty="0"/>
              <a:t>参考</a:t>
            </a:r>
            <a:r>
              <a:rPr lang="en-US" altLang="zh-CN" sz="2100" dirty="0"/>
              <a:t>A*</a:t>
            </a:r>
            <a:r>
              <a:rPr lang="zh-CN" altLang="en-US" sz="2100" dirty="0"/>
              <a:t>的思路</a:t>
            </a:r>
            <a:endParaRPr lang="zh-CN" altLang="en-US" sz="2100" dirty="0"/>
          </a:p>
          <a:p>
            <a:pPr lvl="2"/>
            <a:r>
              <a:rPr lang="en-US" altLang="zh-CN" sz="2100" dirty="0"/>
              <a:t>h</a:t>
            </a:r>
            <a:r>
              <a:rPr lang="zh-CN" altLang="en-US" sz="2100" dirty="0"/>
              <a:t>值设置为与另两点距离</a:t>
            </a:r>
            <a:r>
              <a:rPr lang="zh-CN" altLang="en-US" sz="2100" dirty="0"/>
              <a:t>均值</a:t>
            </a:r>
            <a:endParaRPr lang="zh-CN" altLang="en-US" sz="2100" dirty="0"/>
          </a:p>
          <a:p>
            <a:pPr lvl="1"/>
            <a:r>
              <a:rPr lang="zh-CN" altLang="en-US" sz="2370" dirty="0"/>
              <a:t>思路</a:t>
            </a:r>
            <a:r>
              <a:rPr lang="en-US" altLang="zh-CN" sz="2370" dirty="0"/>
              <a:t>2</a:t>
            </a:r>
            <a:r>
              <a:rPr lang="zh-CN" altLang="en-US" sz="2370" dirty="0"/>
              <a:t>：</a:t>
            </a:r>
            <a:endParaRPr lang="zh-CN" altLang="en-US" sz="2370" dirty="0"/>
          </a:p>
          <a:p>
            <a:pPr lvl="2"/>
            <a:r>
              <a:rPr lang="zh-CN" altLang="en-US" sz="2095" dirty="0"/>
              <a:t>三个点分别往外</a:t>
            </a:r>
            <a:r>
              <a:rPr lang="zh-CN" altLang="en-US" sz="2095" dirty="0"/>
              <a:t>画圈</a:t>
            </a:r>
            <a:endParaRPr lang="zh-CN" altLang="en-US" sz="2095" dirty="0"/>
          </a:p>
          <a:p>
            <a:pPr lvl="2"/>
            <a:r>
              <a:rPr lang="zh-CN" altLang="en-US" sz="2095" dirty="0"/>
              <a:t>绘制等</a:t>
            </a:r>
            <a:r>
              <a:rPr lang="en-US" altLang="zh-CN" sz="2095" dirty="0"/>
              <a:t>cost</a:t>
            </a:r>
            <a:r>
              <a:rPr lang="zh-CN" altLang="en-US" sz="2095" dirty="0"/>
              <a:t>线</a:t>
            </a:r>
            <a:endParaRPr lang="zh-CN" altLang="en-US" sz="2095" dirty="0"/>
          </a:p>
          <a:p>
            <a:pPr lvl="2"/>
            <a:r>
              <a:rPr lang="zh-CN" altLang="en-US" sz="2095" dirty="0"/>
              <a:t>直到三线有重合</a:t>
            </a:r>
            <a:r>
              <a:rPr lang="zh-CN" altLang="en-US" sz="2095" dirty="0"/>
              <a:t>区域</a:t>
            </a:r>
            <a:endParaRPr lang="zh-CN" altLang="en-US" sz="2095" dirty="0"/>
          </a:p>
        </p:txBody>
      </p:sp>
      <p:pic>
        <p:nvPicPr>
          <p:cNvPr id="4" name="图片 3" descr="3nod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465" y="1919605"/>
            <a:ext cx="7328535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EDA</a:t>
            </a:r>
            <a:r>
              <a:rPr lang="zh-CN" altLang="en-US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学习笔记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1" action="ppaction://hlinkfile"/>
              </a:rPr>
              <a:t>开源EDA软件iEDA初探 - 基本架构及代码框架</a:t>
            </a:r>
            <a:endParaRPr lang="zh-CN" altLang="en-US" sz="2000" dirty="0">
              <a:hlinkClick r:id="rId1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2" action="ppaction://hlinkfile"/>
              </a:rPr>
              <a:t>《超大规模集成电路物理设计：从图分割到时序收敛》学习笔记</a:t>
            </a:r>
            <a:endParaRPr lang="zh-CN" altLang="en-US" sz="2000" dirty="0">
              <a:hlinkClick r:id="rId2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3" action="ppaction://hlinkfile"/>
              </a:rPr>
              <a:t>《数字集成电路物理设计》学习笔记</a:t>
            </a:r>
            <a:endParaRPr lang="zh-CN" altLang="en-US" sz="2000" dirty="0">
              <a:hlinkClick r:id="rId3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4" action="ppaction://hlinkfile"/>
              </a:rPr>
              <a:t>EDA后端总体概览</a:t>
            </a:r>
            <a:endParaRPr lang="zh-CN" altLang="en-US" sz="2000" dirty="0">
              <a:hlinkClick r:id="rId4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5" action="ppaction://hlinkfile"/>
              </a:rPr>
              <a:t>《集成电路静态时序分析与建模》学习笔记</a:t>
            </a:r>
            <a:endParaRPr lang="zh-CN" altLang="en-US" sz="2000" dirty="0">
              <a:hlinkClick r:id="rId5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6" action="ppaction://hlinkfile"/>
              </a:rPr>
              <a:t>数学符号及其对应的LaTeX代码</a:t>
            </a:r>
            <a:endParaRPr lang="zh-CN" altLang="en-US" sz="2000" dirty="0">
              <a:hlinkClick r:id="rId6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7" action="ppaction://hlinkfile"/>
              </a:rPr>
              <a:t>EDA流程学习 - 设计规则检查（DRC）</a:t>
            </a:r>
            <a:endParaRPr lang="zh-CN" altLang="en-US" sz="2000" dirty="0">
              <a:hlinkClick r:id="rId7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8" action="ppaction://hlinkfile"/>
              </a:rPr>
              <a:t>远程调试C++程序 - 配置vscode的launch.json和tasks.json</a:t>
            </a:r>
            <a:endParaRPr lang="zh-CN" altLang="en-US" sz="2000" dirty="0">
              <a:hlinkClick r:id="rId8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9" action="ppaction://hlinkfile"/>
              </a:rPr>
              <a:t>让我的vscode更好用 - 插件和快捷键</a:t>
            </a:r>
            <a:endParaRPr lang="zh-CN" altLang="en-US" sz="2000" dirty="0">
              <a:hlinkClick r:id="rId9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>
                <a:hlinkClick r:id="rId10" action="ppaction://hlinkfile"/>
              </a:rPr>
              <a:t>在Mac上使用运行远程GUI程序 - XQuartz + vscode</a:t>
            </a:r>
            <a:endParaRPr lang="zh-CN" altLang="en-US" sz="2000" dirty="0"/>
          </a:p>
          <a:p>
            <a:pPr lvl="1">
              <a:spcAft>
                <a:spcPts val="600"/>
              </a:spcAft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实习总结</a:t>
            </a:r>
            <a:endParaRPr lang="zh-CN" altLang="en-US" dirty="0"/>
          </a:p>
        </p:txBody>
      </p:sp>
      <p:pic>
        <p:nvPicPr>
          <p:cNvPr id="8" name="图片 7" descr="vls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409575"/>
            <a:ext cx="3470275" cy="6039485"/>
          </a:xfrm>
          <a:prstGeom prst="rect">
            <a:avLst/>
          </a:prstGeom>
        </p:spPr>
      </p:pic>
      <p:pic>
        <p:nvPicPr>
          <p:cNvPr id="9" name="图片 8" descr="s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485" y="1157605"/>
            <a:ext cx="3270885" cy="5514340"/>
          </a:xfrm>
          <a:prstGeom prst="rect">
            <a:avLst/>
          </a:prstGeom>
        </p:spPr>
      </p:pic>
      <p:pic>
        <p:nvPicPr>
          <p:cNvPr id="10" name="图片 9" descr="dr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860" y="274320"/>
            <a:ext cx="3615690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da_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7295" y="-4558665"/>
            <a:ext cx="5561965" cy="111099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实习总结</a:t>
            </a:r>
            <a:endParaRPr lang="zh-CN" altLang="en-US" dirty="0"/>
          </a:p>
        </p:txBody>
      </p:sp>
      <p:pic>
        <p:nvPicPr>
          <p:cNvPr id="6" name="图片 5" descr="eda_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1196975"/>
            <a:ext cx="5762625" cy="115106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iEDA flow 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编译</a:t>
            </a:r>
            <a:r>
              <a:rPr lang="en-US" altLang="zh-CN" sz="2800" b="1" dirty="0">
                <a:solidFill>
                  <a:srgbClr val="0070C0"/>
                </a:solidFill>
              </a:rPr>
              <a:t>iEDA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25" dirty="0">
                <a:solidFill>
                  <a:schemeClr val="tx1"/>
                </a:solidFill>
              </a:rPr>
              <a:t>使用</a:t>
            </a:r>
            <a:r>
              <a:rPr lang="en-US" altLang="zh-CN" sz="2425" dirty="0">
                <a:solidFill>
                  <a:schemeClr val="tx1"/>
                </a:solidFill>
              </a:rPr>
              <a:t>build.sh</a:t>
            </a:r>
            <a:r>
              <a:rPr lang="zh-CN" altLang="en-US" sz="2425" dirty="0">
                <a:solidFill>
                  <a:schemeClr val="tx1"/>
                </a:solidFill>
              </a:rPr>
              <a:t>脚本</a:t>
            </a:r>
            <a:endParaRPr lang="zh-CN" altLang="en-US" sz="2425" dirty="0">
              <a:solidFill>
                <a:schemeClr val="tx1"/>
              </a:solidFill>
            </a:endParaRPr>
          </a:p>
          <a:p>
            <a:pPr lvl="1"/>
            <a:r>
              <a:rPr lang="zh-CN" altLang="en-US" sz="2425" dirty="0">
                <a:solidFill>
                  <a:schemeClr val="tx1"/>
                </a:solidFill>
              </a:rPr>
              <a:t>使用</a:t>
            </a:r>
            <a:r>
              <a:rPr lang="en-US" altLang="zh-CN" sz="2425" dirty="0">
                <a:solidFill>
                  <a:schemeClr val="tx1"/>
                </a:solidFill>
              </a:rPr>
              <a:t>CMake</a:t>
            </a:r>
            <a:endParaRPr lang="en-US" altLang="zh-CN" sz="2425" b="1" dirty="0">
              <a:solidFill>
                <a:srgbClr val="0070C0"/>
              </a:solidFill>
            </a:endParaRPr>
          </a:p>
          <a:p>
            <a:r>
              <a:rPr lang="zh-CN" altLang="en-US" sz="2800" b="1" dirty="0">
                <a:solidFill>
                  <a:srgbClr val="0070C0"/>
                </a:solidFill>
              </a:rPr>
              <a:t>使用</a:t>
            </a:r>
            <a:r>
              <a:rPr lang="en-US" altLang="zh-CN" sz="2800" b="1" dirty="0">
                <a:solidFill>
                  <a:srgbClr val="0070C0"/>
                </a:solidFill>
              </a:rPr>
              <a:t>json</a:t>
            </a:r>
            <a:r>
              <a:rPr lang="zh-CN" altLang="en-US" sz="2800" b="1" dirty="0">
                <a:solidFill>
                  <a:srgbClr val="0070C0"/>
                </a:solidFill>
              </a:rPr>
              <a:t>配置文件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25" dirty="0">
                <a:solidFill>
                  <a:schemeClr val="tx1"/>
                </a:solidFill>
              </a:rPr>
              <a:t>路径和参数</a:t>
            </a:r>
            <a:endParaRPr lang="zh-CN" altLang="en-US" sz="2425" b="1" dirty="0">
              <a:solidFill>
                <a:srgbClr val="0070C0"/>
              </a:solidFill>
            </a:endParaRPr>
          </a:p>
          <a:p>
            <a:r>
              <a:rPr lang="zh-CN" altLang="en-US" sz="2800" b="1" dirty="0">
                <a:solidFill>
                  <a:srgbClr val="0070C0"/>
                </a:solidFill>
              </a:rPr>
              <a:t>使用</a:t>
            </a:r>
            <a:r>
              <a:rPr lang="en-US" altLang="zh-CN" sz="2800" b="1" dirty="0">
                <a:solidFill>
                  <a:srgbClr val="0070C0"/>
                </a:solidFill>
              </a:rPr>
              <a:t>tcl</a:t>
            </a:r>
            <a:r>
              <a:rPr lang="zh-CN" altLang="en-US" sz="2800" b="1" dirty="0">
                <a:solidFill>
                  <a:srgbClr val="0070C0"/>
                </a:solidFill>
              </a:rPr>
              <a:t>文件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00" dirty="0"/>
              <a:t>指定</a:t>
            </a:r>
            <a:r>
              <a:rPr lang="en-US" altLang="zh-CN" sz="2400" dirty="0"/>
              <a:t>lef/def</a:t>
            </a:r>
            <a:r>
              <a:rPr lang="zh-CN" altLang="en-US" sz="2400" dirty="0"/>
              <a:t>路径</a:t>
            </a:r>
            <a:endParaRPr lang="zh-CN" altLang="en-US" sz="2400" dirty="0"/>
          </a:p>
          <a:p>
            <a:pPr lvl="1"/>
            <a:r>
              <a:rPr lang="zh-CN" altLang="en-US" sz="2400" dirty="0"/>
              <a:t>指定</a:t>
            </a:r>
            <a:r>
              <a:rPr lang="en-US" altLang="zh-CN" sz="2400" dirty="0"/>
              <a:t>sdc</a:t>
            </a:r>
            <a:r>
              <a:rPr lang="zh-CN" altLang="en-US" sz="2400" dirty="0"/>
              <a:t>路径</a:t>
            </a:r>
            <a:endParaRPr lang="zh-CN" altLang="en-US" sz="2400" dirty="0"/>
          </a:p>
          <a:p>
            <a:pPr lvl="1"/>
            <a:r>
              <a:rPr lang="zh-CN" altLang="en-US" sz="2400" dirty="0"/>
              <a:t>指定</a:t>
            </a:r>
            <a:r>
              <a:rPr lang="en-US" altLang="zh-CN" sz="2400" dirty="0"/>
              <a:t>verilog</a:t>
            </a:r>
            <a:r>
              <a:rPr lang="zh-CN" altLang="en-US" sz="2400" dirty="0"/>
              <a:t>文件</a:t>
            </a:r>
            <a:r>
              <a:rPr lang="zh-CN" altLang="en-US" sz="2400" dirty="0"/>
              <a:t>路径</a:t>
            </a:r>
            <a:endParaRPr lang="zh-CN" altLang="en-US" sz="2400" dirty="0"/>
          </a:p>
        </p:txBody>
      </p:sp>
      <p:pic>
        <p:nvPicPr>
          <p:cNvPr id="5" name="图片 4" descr="ieda_re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1196975"/>
            <a:ext cx="5455920" cy="5325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etr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6780" y="0"/>
            <a:ext cx="329184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</a:t>
            </a:r>
            <a:r>
              <a:rPr lang="zh-CN" altLang="en-US" dirty="0"/>
              <a:t>算法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pic>
        <p:nvPicPr>
          <p:cNvPr id="4" name="图片 3" descr="tetris_code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1052830"/>
            <a:ext cx="4641850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</a:t>
            </a:r>
            <a:r>
              <a:rPr lang="zh-CN" altLang="en-US" dirty="0"/>
              <a:t>算法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graphicFrame>
        <p:nvGraphicFramePr>
          <p:cNvPr id="12" name="表格 11"/>
          <p:cNvGraphicFramePr/>
          <p:nvPr/>
        </p:nvGraphicFramePr>
        <p:xfrm>
          <a:off x="5676900" y="1470025"/>
          <a:ext cx="5486400" cy="3378200"/>
        </p:xfrm>
        <a:graphic>
          <a:graphicData uri="http://schemas.openxmlformats.org/drawingml/2006/table">
            <a:tbl>
              <a:tblPr/>
              <a:tblGrid>
                <a:gridCol w="2667000"/>
                <a:gridCol w="1460500"/>
                <a:gridCol w="1358900"/>
              </a:tblGrid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40485B"/>
                          </a:solidFill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指标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40485B"/>
                          </a:solidFill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相比 Abacus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Total Movement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+949.53%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Total Time Elapsed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-85.85%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HPWL After Legalization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+33.08%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40485B"/>
                          </a:solidFill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指标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40485B"/>
                          </a:solidFill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相比 Abacus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2000" b="0">
                          <a:solidFill>
                            <a:srgbClr val="40485B"/>
                          </a:solidFill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相比优化前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Total Movement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+916.03%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-3.19%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Total Time Elapsed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-84.61%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+8.77%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8FA"/>
                    </a:solidFill>
                  </a:tcPr>
                </a:tc>
              </a:tr>
              <a:tr h="3683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HPWL After Legalization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-31.32%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40485B"/>
                          </a:solidFill>
                          <a:latin typeface="等线" panose="02010600030101010101" pitchFamily="2" charset="-122"/>
                        </a:rPr>
                        <a:t>-1.32%</a:t>
                      </a:r>
                      <a:endParaRPr lang="en-US" altLang="en-US" sz="2000" b="0">
                        <a:solidFill>
                          <a:srgbClr val="40485B"/>
                        </a:solidFill>
                        <a:latin typeface="等线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609600" y="1196975"/>
            <a:ext cx="4927600" cy="4933950"/>
          </a:xfrm>
        </p:spPr>
        <p:txBody>
          <a:bodyPr/>
          <a:p>
            <a:r>
              <a:rPr lang="zh-CN" altLang="en-US" sz="2800" b="1" dirty="0">
                <a:solidFill>
                  <a:srgbClr val="0070C0"/>
                </a:solidFill>
              </a:rPr>
              <a:t>直接计算行号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25">
                <a:sym typeface="+mn-ea"/>
              </a:rPr>
              <a:t>row_idx = </a:t>
            </a:r>
            <a:endParaRPr lang="zh-CN" altLang="en-US" sz="2425"/>
          </a:p>
          <a:p>
            <a:pPr lvl="1"/>
            <a:r>
              <a:rPr lang="zh-CN" altLang="en-US" sz="2425">
                <a:solidFill>
                  <a:srgbClr val="00B050"/>
                </a:solidFill>
                <a:sym typeface="+mn-ea"/>
              </a:rPr>
              <a:t>inst</a:t>
            </a:r>
            <a:r>
              <a:rPr lang="zh-CN" altLang="en-US" sz="2425">
                <a:sym typeface="+mn-ea"/>
              </a:rPr>
              <a:t>-&gt;</a:t>
            </a:r>
            <a:r>
              <a:rPr lang="zh-CN" altLang="en-US" sz="2425">
                <a:solidFill>
                  <a:srgbClr val="0070C0"/>
                </a:solidFill>
                <a:sym typeface="+mn-ea"/>
              </a:rPr>
              <a:t>get_coordi</a:t>
            </a:r>
            <a:r>
              <a:rPr lang="zh-CN" altLang="en-US" sz="2425">
                <a:sym typeface="+mn-ea"/>
              </a:rPr>
              <a:t>().</a:t>
            </a:r>
            <a:r>
              <a:rPr lang="zh-CN" altLang="en-US" sz="2425">
                <a:solidFill>
                  <a:srgbClr val="0070C0"/>
                </a:solidFill>
                <a:sym typeface="+mn-ea"/>
              </a:rPr>
              <a:t>get_y</a:t>
            </a:r>
            <a:r>
              <a:rPr lang="zh-CN" altLang="en-US" sz="2425">
                <a:sym typeface="+mn-ea"/>
              </a:rPr>
              <a:t>() / _row_height</a:t>
            </a:r>
            <a:endParaRPr lang="en-US" altLang="zh-CN" sz="2425" b="1" dirty="0">
              <a:solidFill>
                <a:srgbClr val="0070C0"/>
              </a:solidFill>
            </a:endParaRPr>
          </a:p>
          <a:p>
            <a:r>
              <a:rPr lang="zh-CN" altLang="en-US" sz="2800" b="1" dirty="0">
                <a:solidFill>
                  <a:srgbClr val="0070C0"/>
                </a:solidFill>
              </a:rPr>
              <a:t>就近</a:t>
            </a:r>
            <a:r>
              <a:rPr lang="zh-CN" altLang="en-US" sz="2800" b="1" dirty="0">
                <a:solidFill>
                  <a:srgbClr val="0070C0"/>
                </a:solidFill>
              </a:rPr>
              <a:t>行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2425">
                <a:sym typeface="+mn-ea"/>
              </a:rPr>
              <a:t>row_idx = </a:t>
            </a:r>
            <a:endParaRPr lang="zh-CN" altLang="en-US" sz="2425"/>
          </a:p>
          <a:p>
            <a:pPr lvl="1"/>
            <a:r>
              <a:rPr lang="zh-CN" altLang="en-US" sz="2425">
                <a:sym typeface="+mn-ea"/>
              </a:rPr>
              <a:t>(</a:t>
            </a:r>
            <a:r>
              <a:rPr lang="zh-CN" altLang="en-US" sz="2425">
                <a:solidFill>
                  <a:srgbClr val="00B050"/>
                </a:solidFill>
                <a:sym typeface="+mn-ea"/>
              </a:rPr>
              <a:t>inst</a:t>
            </a:r>
            <a:r>
              <a:rPr lang="zh-CN" altLang="en-US" sz="2425">
                <a:sym typeface="+mn-ea"/>
              </a:rPr>
              <a:t>-&gt;</a:t>
            </a:r>
            <a:r>
              <a:rPr lang="zh-CN" altLang="en-US" sz="2425">
                <a:solidFill>
                  <a:srgbClr val="0070C0"/>
                </a:solidFill>
                <a:sym typeface="+mn-ea"/>
              </a:rPr>
              <a:t>get_coordi</a:t>
            </a:r>
            <a:r>
              <a:rPr lang="zh-CN" altLang="en-US" sz="2425">
                <a:sym typeface="+mn-ea"/>
              </a:rPr>
              <a:t>().</a:t>
            </a:r>
            <a:r>
              <a:rPr lang="zh-CN" altLang="en-US" sz="2425">
                <a:solidFill>
                  <a:srgbClr val="0070C0"/>
                </a:solidFill>
                <a:sym typeface="+mn-ea"/>
              </a:rPr>
              <a:t>get_y</a:t>
            </a:r>
            <a:r>
              <a:rPr lang="zh-CN" altLang="en-US" sz="2425">
                <a:sym typeface="+mn-ea"/>
              </a:rPr>
              <a:t>() + </a:t>
            </a:r>
            <a:r>
              <a:rPr lang="zh-CN" altLang="en-US" sz="2425">
                <a:highlight>
                  <a:srgbClr val="FFFF00"/>
                </a:highlight>
                <a:sym typeface="+mn-ea"/>
              </a:rPr>
              <a:t>(_row_height / 2)</a:t>
            </a:r>
            <a:r>
              <a:rPr lang="zh-CN" altLang="en-US" sz="2425">
                <a:sym typeface="+mn-ea"/>
              </a:rPr>
              <a:t>) / _row_height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</a:t>
            </a:r>
            <a:r>
              <a:rPr lang="zh-CN" altLang="en-US" dirty="0"/>
              <a:t>算法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296670" y="4900930"/>
            <a:ext cx="1612900" cy="522605"/>
          </a:xfrm>
        </p:spPr>
        <p:txBody>
          <a:bodyPr/>
          <a:p>
            <a:pPr marL="0" indent="0" algn="ctr">
              <a:buNone/>
            </a:pPr>
            <a:r>
              <a:rPr lang="zh-CN" altLang="en-US" sz="2400" dirty="0"/>
              <a:t>全局</a:t>
            </a:r>
            <a:r>
              <a:rPr lang="zh-CN" altLang="en-US" sz="2400" dirty="0"/>
              <a:t>布局</a:t>
            </a:r>
            <a:endParaRPr lang="zh-CN" altLang="en-US" sz="2400" dirty="0"/>
          </a:p>
        </p:txBody>
      </p:sp>
      <p:pic>
        <p:nvPicPr>
          <p:cNvPr id="3" name="图片 2" descr="original_r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1743075"/>
            <a:ext cx="3985895" cy="2989580"/>
          </a:xfrm>
          <a:prstGeom prst="rect">
            <a:avLst/>
          </a:prstGeom>
        </p:spPr>
      </p:pic>
      <p:pic>
        <p:nvPicPr>
          <p:cNvPr id="4" name="图片 3" descr="afterabacus_re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743075"/>
            <a:ext cx="3985895" cy="2989580"/>
          </a:xfrm>
          <a:prstGeom prst="rect">
            <a:avLst/>
          </a:prstGeom>
        </p:spPr>
      </p:pic>
      <p:sp>
        <p:nvSpPr>
          <p:cNvPr id="6" name="内容占位符 13"/>
          <p:cNvSpPr>
            <a:spLocks noGrp="1"/>
          </p:cNvSpPr>
          <p:nvPr/>
        </p:nvSpPr>
        <p:spPr>
          <a:xfrm>
            <a:off x="5289550" y="4900930"/>
            <a:ext cx="1612900" cy="522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Abacus</a:t>
            </a:r>
            <a:endParaRPr lang="en-US" altLang="zh-CN" sz="2400" dirty="0"/>
          </a:p>
        </p:txBody>
      </p:sp>
      <p:sp>
        <p:nvSpPr>
          <p:cNvPr id="7" name="内容占位符 13"/>
          <p:cNvSpPr>
            <a:spLocks noGrp="1"/>
          </p:cNvSpPr>
          <p:nvPr/>
        </p:nvSpPr>
        <p:spPr>
          <a:xfrm>
            <a:off x="9267190" y="4900930"/>
            <a:ext cx="1612900" cy="522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Tetris</a:t>
            </a:r>
            <a:endParaRPr lang="en-US" altLang="zh-CN" sz="2400" dirty="0"/>
          </a:p>
        </p:txBody>
      </p:sp>
      <p:pic>
        <p:nvPicPr>
          <p:cNvPr id="8" name="图片 7" descr="aftertetris_r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15" y="1743075"/>
            <a:ext cx="3985895" cy="2989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</a:t>
            </a:r>
            <a:r>
              <a:rPr lang="zh-CN" altLang="en-US" dirty="0"/>
              <a:t>算法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561340" y="4900930"/>
            <a:ext cx="3082290" cy="522605"/>
          </a:xfrm>
        </p:spPr>
        <p:txBody>
          <a:bodyPr/>
          <a:p>
            <a:pPr marL="0" indent="0" algn="ctr">
              <a:buNone/>
            </a:pPr>
            <a:r>
              <a:rPr lang="zh-CN" altLang="en-US" sz="2400" dirty="0"/>
              <a:t>作业要求中的</a:t>
            </a:r>
            <a:r>
              <a:rPr lang="zh-CN" altLang="en-US" sz="2400" dirty="0"/>
              <a:t>逻辑</a:t>
            </a:r>
            <a:endParaRPr lang="zh-CN" altLang="en-US" sz="2400" dirty="0"/>
          </a:p>
        </p:txBody>
      </p:sp>
      <p:sp>
        <p:nvSpPr>
          <p:cNvPr id="6" name="内容占位符 13"/>
          <p:cNvSpPr>
            <a:spLocks noGrp="1"/>
          </p:cNvSpPr>
          <p:nvPr/>
        </p:nvSpPr>
        <p:spPr>
          <a:xfrm>
            <a:off x="4554855" y="4900930"/>
            <a:ext cx="3082290" cy="522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/>
              <a:t>示例代码中的</a:t>
            </a:r>
            <a:r>
              <a:rPr lang="zh-CN" altLang="en-US" sz="2400" dirty="0"/>
              <a:t>结果</a:t>
            </a:r>
            <a:endParaRPr lang="zh-CN" altLang="en-US" sz="2400" dirty="0"/>
          </a:p>
        </p:txBody>
      </p:sp>
      <p:sp>
        <p:nvSpPr>
          <p:cNvPr id="7" name="内容占位符 13"/>
          <p:cNvSpPr>
            <a:spLocks noGrp="1"/>
          </p:cNvSpPr>
          <p:nvPr/>
        </p:nvSpPr>
        <p:spPr>
          <a:xfrm>
            <a:off x="9267190" y="4900930"/>
            <a:ext cx="1612900" cy="522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/>
              <a:t>我的</a:t>
            </a:r>
            <a:r>
              <a:rPr lang="zh-CN" altLang="en-US" sz="2400" dirty="0"/>
              <a:t>结果</a:t>
            </a:r>
            <a:endParaRPr lang="zh-CN" altLang="en-US" sz="2400" dirty="0"/>
          </a:p>
        </p:txBody>
      </p:sp>
      <p:pic>
        <p:nvPicPr>
          <p:cNvPr id="8" name="图片 7" descr="aftertetris_r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2915" y="1743075"/>
            <a:ext cx="3985895" cy="2989580"/>
          </a:xfrm>
          <a:prstGeom prst="rect">
            <a:avLst/>
          </a:prstGeom>
        </p:spPr>
      </p:pic>
      <p:pic>
        <p:nvPicPr>
          <p:cNvPr id="5" name="图片 4" descr="aftertetris_rect_re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" y="1743075"/>
            <a:ext cx="3985895" cy="2989580"/>
          </a:xfrm>
          <a:prstGeom prst="rect">
            <a:avLst/>
          </a:prstGeom>
        </p:spPr>
      </p:pic>
      <p:pic>
        <p:nvPicPr>
          <p:cNvPr id="9" name="图片 8" descr="aftertetris_rect_not_left_mo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1743075"/>
            <a:ext cx="3982085" cy="29864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</a:t>
            </a:r>
            <a:r>
              <a:rPr lang="zh-CN" altLang="en-US" dirty="0"/>
              <a:t>算法</a:t>
            </a:r>
            <a:r>
              <a:rPr lang="zh-CN" altLang="en-US" dirty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退出演示，去讲</a:t>
            </a:r>
            <a:r>
              <a:rPr lang="zh-CN" altLang="en-US"/>
              <a:t>代码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感兴趣的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个人特点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相比代数更容易理解几何类的算法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过往积累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图形学（渲染</a:t>
            </a:r>
            <a:r>
              <a:rPr lang="zh-CN" altLang="en-US" sz="2400" dirty="0"/>
              <a:t>相关）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编码能力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集成电路基础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想要接触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图形学（</a:t>
            </a:r>
            <a:r>
              <a:rPr lang="zh-CN" altLang="en-US" sz="2400" dirty="0"/>
              <a:t>几何）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几何、</a:t>
            </a:r>
            <a:r>
              <a:rPr lang="zh-CN" altLang="en-US" sz="2400" dirty="0"/>
              <a:t>图的数据结构和</a:t>
            </a:r>
            <a:r>
              <a:rPr lang="zh-CN" altLang="en-US" sz="2400" dirty="0"/>
              <a:t>算法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论文阅读、学术</a:t>
            </a:r>
            <a:r>
              <a:rPr lang="en-US" altLang="zh-CN" sz="2400" dirty="0"/>
              <a:t>PPT</a:t>
            </a:r>
            <a:r>
              <a:rPr lang="zh-CN" altLang="en-US" sz="2400" dirty="0"/>
              <a:t>制作</a:t>
            </a:r>
            <a:endParaRPr lang="zh-CN" altLang="en-US" sz="2400" dirty="0"/>
          </a:p>
        </p:txBody>
      </p:sp>
      <p:pic>
        <p:nvPicPr>
          <p:cNvPr id="3" name="图片 2" descr="assignment2_SS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0175" y="2555240"/>
            <a:ext cx="5196205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  <a:endParaRPr kumimoji="1" lang="en-US" altLang="zh-CN" sz="4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/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  <a:endParaRPr lang="zh-CN" altLang="en-US" sz="72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/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2030 ”</a:t>
            </a:r>
            <a:r>
              <a:rPr lang="zh-CN" altLang="en-US" dirty="0"/>
              <a:t>三步走</a:t>
            </a:r>
            <a:r>
              <a:rPr lang="en-US" altLang="zh-CN" dirty="0"/>
              <a:t>”</a:t>
            </a:r>
            <a:r>
              <a:rPr lang="zh-CN" altLang="en-US" dirty="0"/>
              <a:t>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3-5</a:t>
            </a:r>
            <a:r>
              <a:rPr lang="zh-CN" altLang="en-US" sz="2800" b="1" dirty="0"/>
              <a:t>年为社区提供经过流片验证的高质量</a:t>
            </a:r>
            <a:r>
              <a:rPr lang="en-US" altLang="zh-CN" sz="2800" b="1" dirty="0"/>
              <a:t>RISC-V</a:t>
            </a:r>
            <a:r>
              <a:rPr lang="zh-CN" altLang="en-US" sz="2800" b="1" dirty="0"/>
              <a:t>开源核、开源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设计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RISC-V</a:t>
            </a:r>
            <a:r>
              <a:rPr lang="zh-CN" altLang="en-US" sz="2400" dirty="0"/>
              <a:t>处理器核</a:t>
            </a:r>
            <a:r>
              <a:rPr lang="en-US" altLang="zh-CN" sz="2400" dirty="0"/>
              <a:t>IP</a:t>
            </a:r>
            <a:r>
              <a:rPr lang="zh-CN" altLang="en-US" sz="2400" dirty="0"/>
              <a:t>、外围</a:t>
            </a:r>
            <a:r>
              <a:rPr lang="en-US" altLang="zh-CN" sz="2400" dirty="0"/>
              <a:t>IP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5-7</a:t>
            </a:r>
            <a:r>
              <a:rPr lang="zh-CN" altLang="en-US" sz="2800" b="1" dirty="0"/>
              <a:t>年逐步构建一套基于开源</a:t>
            </a:r>
            <a:r>
              <a:rPr lang="en-US" altLang="zh-CN" sz="2800" b="1" dirty="0">
                <a:solidFill>
                  <a:srgbClr val="C00000"/>
                </a:solidFill>
              </a:rPr>
              <a:t>EDA</a:t>
            </a:r>
            <a:r>
              <a:rPr lang="zh-CN" altLang="en-US" sz="2800" b="1" dirty="0"/>
              <a:t>工具链、开源</a:t>
            </a:r>
            <a:r>
              <a:rPr lang="en-US" altLang="zh-CN" sz="2800" b="1" dirty="0">
                <a:solidFill>
                  <a:srgbClr val="C00000"/>
                </a:solidFill>
              </a:rPr>
              <a:t>IP</a:t>
            </a:r>
            <a:r>
              <a:rPr lang="zh-CN" altLang="en-US" sz="2800" b="1" dirty="0"/>
              <a:t>、开源</a:t>
            </a:r>
            <a:r>
              <a:rPr lang="zh-CN" altLang="en-US" sz="2800" b="1" dirty="0">
                <a:solidFill>
                  <a:srgbClr val="C00000"/>
                </a:solidFill>
              </a:rPr>
              <a:t>工艺库</a:t>
            </a:r>
            <a:r>
              <a:rPr lang="zh-CN" altLang="en-US" sz="2800" b="1" dirty="0"/>
              <a:t>的开源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芯片设计流程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将商业版工具、</a:t>
            </a:r>
            <a:r>
              <a:rPr lang="en-US" altLang="zh-CN" sz="2400" dirty="0"/>
              <a:t>IP</a:t>
            </a:r>
            <a:r>
              <a:rPr lang="zh-CN" altLang="en-US" sz="2400" dirty="0"/>
              <a:t>逐渐替换为开源版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</a:rPr>
              <a:t>实现本科生用全开源工具开发开源芯片，带着自己芯片毕业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10-15</a:t>
            </a:r>
            <a:r>
              <a:rPr lang="zh-CN" altLang="en-US" sz="2800" b="1" dirty="0"/>
              <a:t>年开发更智能、更自动化的开源工具，提高设计验证效率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形成开源芯片设计生态，降低芯片开发门槛</a:t>
            </a:r>
            <a:endParaRPr lang="zh-CN" altLang="en-US" sz="2400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开源是趋势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3"/>
            <a:ext cx="10972800" cy="1595434"/>
          </a:xfrm>
        </p:spPr>
        <p:txBody>
          <a:bodyPr/>
          <a:lstStyle/>
          <a:p>
            <a:r>
              <a:rPr lang="en-US" altLang="zh-CN" dirty="0"/>
              <a:t>DARPA ERI</a:t>
            </a:r>
            <a:r>
              <a:rPr lang="zh-CN" altLang="en-US" dirty="0"/>
              <a:t>项目资助</a:t>
            </a:r>
            <a:r>
              <a:rPr lang="en-US" altLang="zh-CN" dirty="0"/>
              <a:t>POSH</a:t>
            </a:r>
            <a:r>
              <a:rPr lang="zh-CN" altLang="en-US" dirty="0"/>
              <a:t>和</a:t>
            </a:r>
            <a:r>
              <a:rPr lang="en-US" altLang="zh-CN" dirty="0"/>
              <a:t>IDEA</a:t>
            </a:r>
            <a:r>
              <a:rPr lang="zh-CN" altLang="en-US" dirty="0"/>
              <a:t>，鼓励</a:t>
            </a:r>
            <a:r>
              <a:rPr lang="zh-CN" altLang="en-US" b="1" dirty="0">
                <a:solidFill>
                  <a:srgbClr val="FF0000"/>
                </a:solidFill>
              </a:rPr>
              <a:t>硬件</a:t>
            </a:r>
            <a:r>
              <a:rPr lang="zh-CN" altLang="en-US" dirty="0"/>
              <a:t>和</a:t>
            </a:r>
            <a:r>
              <a:rPr lang="en-US" altLang="zh-CN" dirty="0"/>
              <a:t>EDA</a:t>
            </a:r>
            <a:r>
              <a:rPr lang="zh-CN" altLang="en-US" b="1" dirty="0">
                <a:solidFill>
                  <a:srgbClr val="FF0000"/>
                </a:solidFill>
              </a:rPr>
              <a:t>软件</a:t>
            </a:r>
            <a:r>
              <a:rPr lang="zh-CN" altLang="en-US" b="1" dirty="0"/>
              <a:t>开源</a:t>
            </a:r>
            <a:endParaRPr lang="en-US" altLang="zh-CN" b="1" dirty="0"/>
          </a:p>
          <a:p>
            <a:r>
              <a:rPr lang="zh-CN" altLang="en-US" dirty="0"/>
              <a:t>近年来</a:t>
            </a:r>
            <a:r>
              <a:rPr lang="zh-CN" altLang="en-US" b="1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EDA</a:t>
            </a:r>
            <a:r>
              <a:rPr lang="zh-CN" altLang="en-US" dirty="0"/>
              <a:t>工具数量呈现快速</a:t>
            </a:r>
            <a:r>
              <a:rPr lang="zh-CN" altLang="en-US" b="1" dirty="0">
                <a:solidFill>
                  <a:srgbClr val="FF0000"/>
                </a:solidFill>
              </a:rPr>
              <a:t>上升</a:t>
            </a:r>
            <a:r>
              <a:rPr lang="zh-CN" altLang="en-US" dirty="0"/>
              <a:t>的趋势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7" y="2936203"/>
            <a:ext cx="6252642" cy="2780993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/>
        </p:nvGraphicFramePr>
        <p:xfrm>
          <a:off x="6970657" y="2529433"/>
          <a:ext cx="4802243" cy="353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19100" y="5979061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DARPA, Microsystems Technology Office, Broad Agency Announcement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Electronics Resurgence Initiative: Page 3 Investments Design Thrust, HR001117S0054</a:t>
            </a:r>
            <a:endParaRPr lang="en-US" altLang="zh-CN" sz="105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September 15, 2017</a:t>
            </a:r>
            <a:endParaRPr lang="zh-CN" altLang="en-US" sz="1050" dirty="0"/>
          </a:p>
        </p:txBody>
      </p:sp>
      <p:sp>
        <p:nvSpPr>
          <p:cNvPr id="10" name="文本框 9"/>
          <p:cNvSpPr txBox="1"/>
          <p:nvPr/>
        </p:nvSpPr>
        <p:spPr>
          <a:xfrm>
            <a:off x="8877300" y="6136796"/>
            <a:ext cx="3263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https://github.com/clin99/awesome-eda#1999</a:t>
            </a:r>
            <a:endParaRPr lang="zh-CN" altLang="en-US" sz="11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教育经历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重庆大学</a:t>
            </a:r>
            <a:r>
              <a:rPr lang="en-US" altLang="zh-CN" sz="2400" dirty="0"/>
              <a:t> – </a:t>
            </a:r>
            <a:r>
              <a:rPr lang="zh-CN" altLang="en-US" sz="2400" dirty="0"/>
              <a:t>电子科学与技术 </a:t>
            </a:r>
            <a:r>
              <a:rPr lang="en-US" altLang="zh-CN" sz="2400" dirty="0"/>
              <a:t>– </a:t>
            </a:r>
            <a:r>
              <a:rPr lang="zh-CN" altLang="en-US" sz="2400" dirty="0"/>
              <a:t>本科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中国科学技术大学 </a:t>
            </a:r>
            <a:r>
              <a:rPr lang="en-US" altLang="zh-CN" sz="2400" dirty="0"/>
              <a:t>– </a:t>
            </a:r>
            <a:r>
              <a:rPr lang="zh-CN" altLang="en-US" sz="2400" dirty="0"/>
              <a:t>软件工程 </a:t>
            </a:r>
            <a:r>
              <a:rPr lang="en-US" altLang="zh-CN" sz="2400" dirty="0"/>
              <a:t>– </a:t>
            </a:r>
            <a:r>
              <a:rPr lang="zh-CN" altLang="en-US" sz="2400" dirty="0"/>
              <a:t>硕士（</a:t>
            </a:r>
            <a:r>
              <a:rPr lang="zh-CN" altLang="en-US" sz="2400" dirty="0"/>
              <a:t>在读）</a:t>
            </a:r>
            <a:endParaRPr lang="zh-CN" altLang="en-US" sz="2400" dirty="0"/>
          </a:p>
          <a:p>
            <a:pPr lvl="0"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工作经历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美的集团</a:t>
            </a:r>
            <a:r>
              <a:rPr lang="en-US" altLang="zh-CN" sz="2400" dirty="0"/>
              <a:t> - IoT</a:t>
            </a:r>
            <a:r>
              <a:rPr lang="zh-CN" altLang="en-US" sz="2400" dirty="0"/>
              <a:t>公司</a:t>
            </a:r>
            <a:r>
              <a:rPr lang="en-US" altLang="zh-CN" sz="2400" dirty="0"/>
              <a:t> - </a:t>
            </a:r>
            <a:r>
              <a:rPr lang="zh-CN" altLang="en-US" sz="2400" dirty="0"/>
              <a:t>嵌入式开发</a:t>
            </a:r>
            <a:r>
              <a:rPr lang="en-US" altLang="zh-CN" sz="2400" dirty="0"/>
              <a:t> - </a:t>
            </a:r>
            <a:r>
              <a:rPr lang="zh-CN" altLang="en-US" sz="2400" dirty="0"/>
              <a:t>嵌入式安全方向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爱好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弹吉他、电子琴、</a:t>
            </a:r>
            <a:r>
              <a:rPr lang="zh-CN" altLang="en-US" sz="2400" dirty="0">
                <a:sym typeface="+mn-ea"/>
              </a:rPr>
              <a:t>看电影、穿越机、游戏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其他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个人主页：</a:t>
            </a:r>
            <a:r>
              <a:rPr lang="en-US" altLang="zh-CN" sz="2400" dirty="0">
                <a:hlinkClick r:id="rId1"/>
              </a:rPr>
              <a:t>https://www.guofan.fun/</a:t>
            </a:r>
            <a:endParaRPr lang="zh-CN" altLang="en-US" sz="2400" dirty="0"/>
          </a:p>
        </p:txBody>
      </p:sp>
      <p:pic>
        <p:nvPicPr>
          <p:cNvPr id="4" name="图片 3" descr="WechatIMG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80" y="4300220"/>
            <a:ext cx="4318635" cy="2246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学习笔记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1" action="ppaction://hlinkfile"/>
              </a:rPr>
              <a:t>《C++ Primer Plus 第六版》学习笔记1 - 函数</a:t>
            </a:r>
            <a:endParaRPr lang="zh-CN" altLang="en-US" sz="2400" dirty="0">
              <a:hlinkClick r:id="rId1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2" action="ppaction://hlinkfile"/>
              </a:rPr>
              <a:t>《C++ Primer Plus 第六版》学习笔记2 - 内存模型和名称空间</a:t>
            </a:r>
            <a:endParaRPr lang="zh-CN" altLang="en-US" sz="2400" dirty="0">
              <a:hlinkClick r:id="rId2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3" action="ppaction://hlinkfile"/>
              </a:rPr>
              <a:t>《C++ Primer Plus 第六版》学习笔记3 - 对象和类</a:t>
            </a:r>
            <a:endParaRPr lang="zh-CN" altLang="en-US" sz="2400" dirty="0">
              <a:hlinkClick r:id="rId3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4" action="ppaction://hlinkfile"/>
              </a:rPr>
              <a:t>数据结构实验 - 寻找有向无环图（DAG）中的路径</a:t>
            </a:r>
            <a:endParaRPr lang="zh-CN" altLang="en-US" sz="2400" dirty="0">
              <a:hlinkClick r:id="rId4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5" action="ppaction://hlinkfile"/>
              </a:rPr>
              <a:t>vscode环境搭建 - SSH、Google Test 和 CMake</a:t>
            </a:r>
            <a:endParaRPr lang="zh-CN" altLang="en-US" sz="2400" dirty="0">
              <a:hlinkClick r:id="rId5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6" action="ppaction://hlinkfile"/>
              </a:rPr>
              <a:t>《Effective Modern C++》学习笔记</a:t>
            </a:r>
            <a:endParaRPr lang="zh-CN" altLang="en-US" sz="2400" dirty="0">
              <a:hlinkClick r:id="rId6" action="ppaction://hlinkfile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hlinkClick r:id="rId7" action="ppaction://hlinkfile"/>
              </a:rPr>
              <a:t>A*算法深入探究 - 使用Qt和C++实现带权重版本的A*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endParaRPr lang="zh-CN" altLang="en-US" sz="2400" dirty="0"/>
          </a:p>
          <a:p>
            <a:pPr lvl="1">
              <a:spcAft>
                <a:spcPts val="600"/>
              </a:spcAft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/>
              <a:t>实习总结</a:t>
            </a:r>
            <a:endParaRPr lang="zh-CN" altLang="en-US" dirty="0"/>
          </a:p>
        </p:txBody>
      </p:sp>
      <p:pic>
        <p:nvPicPr>
          <p:cNvPr id="5" name="图片 4" descr="modern_c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52195"/>
            <a:ext cx="3265805" cy="5627370"/>
          </a:xfrm>
          <a:prstGeom prst="rect">
            <a:avLst/>
          </a:prstGeom>
        </p:spPr>
      </p:pic>
      <p:pic>
        <p:nvPicPr>
          <p:cNvPr id="6" name="图片 5" descr="astar_assignm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10" y="958850"/>
            <a:ext cx="3266440" cy="5720715"/>
          </a:xfrm>
          <a:prstGeom prst="rect">
            <a:avLst/>
          </a:prstGeom>
        </p:spPr>
      </p:pic>
      <p:pic>
        <p:nvPicPr>
          <p:cNvPr id="7" name="图片 6" descr="cpp_primer_plus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90" y="958850"/>
            <a:ext cx="3394710" cy="5720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s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745" y="1684655"/>
            <a:ext cx="5196840" cy="3488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工具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CMake</a:t>
            </a:r>
            <a:r>
              <a:rPr lang="zh-CN" altLang="en-US" sz="2400" dirty="0"/>
              <a:t>、</a:t>
            </a:r>
            <a:r>
              <a:rPr lang="en-US" altLang="zh-CN" sz="2400" dirty="0"/>
              <a:t>Google Test</a:t>
            </a:r>
            <a:r>
              <a:rPr lang="zh-CN" altLang="en-US" sz="2400" dirty="0"/>
              <a:t>、</a:t>
            </a:r>
            <a:r>
              <a:rPr lang="en-US" altLang="zh-CN" sz="2400" dirty="0"/>
              <a:t>Linux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Git</a:t>
            </a:r>
            <a:r>
              <a:rPr lang="zh-CN" altLang="en-US" sz="2400" dirty="0" err="1"/>
              <a:t>、</a:t>
            </a:r>
            <a:r>
              <a:rPr lang="en-US" altLang="zh-CN" sz="2400" dirty="0" err="1"/>
              <a:t>VSCode</a:t>
            </a:r>
            <a:endParaRPr lang="en-US" altLang="zh-CN" sz="2400" dirty="0" err="1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C++</a:t>
            </a:r>
            <a:r>
              <a:rPr lang="zh-CN" altLang="en-US" sz="2800" b="1" dirty="0">
                <a:solidFill>
                  <a:srgbClr val="0070C0"/>
                </a:solidFill>
              </a:rPr>
              <a:t>基础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函数、内存模型和命名空间、对象和类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C++</a:t>
            </a:r>
            <a:r>
              <a:rPr lang="zh-CN" altLang="en-US" sz="2800" b="1" dirty="0">
                <a:solidFill>
                  <a:srgbClr val="0070C0"/>
                </a:solidFill>
              </a:rPr>
              <a:t>进阶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模板、</a:t>
            </a:r>
            <a:r>
              <a:rPr lang="en-US" altLang="zh-CN" sz="2400" dirty="0"/>
              <a:t>auto</a:t>
            </a:r>
            <a:r>
              <a:rPr lang="zh-CN" altLang="en-US" sz="2400" dirty="0"/>
              <a:t>、智能指针、万能引用、</a:t>
            </a:r>
            <a:r>
              <a:rPr lang="en-US" altLang="zh-CN" sz="2400" dirty="0"/>
              <a:t>lambda</a:t>
            </a:r>
            <a:r>
              <a:rPr lang="zh-CN" altLang="en-US" sz="2400" dirty="0"/>
              <a:t>表达式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66902" y="400049"/>
            <a:ext cx="6081414" cy="6457951"/>
          </a:xfrm>
        </p:spPr>
      </p:pic>
      <p:sp>
        <p:nvSpPr>
          <p:cNvPr id="9" name="内容占位符 2"/>
          <p:cNvSpPr txBox="1"/>
          <p:nvPr/>
        </p:nvSpPr>
        <p:spPr bwMode="auto">
          <a:xfrm>
            <a:off x="609600" y="1196752"/>
            <a:ext cx="5913120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  <a:latin typeface="Cambria Math" panose="02040503050406030204" pitchFamily="18" charset="0"/>
              </a:rPr>
              <a:t>𝑓</a:t>
            </a:r>
            <a:r>
              <a:rPr lang="en-US" altLang="zh-CN" sz="2800" b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CN" altLang="en-US" sz="2800" b="1" kern="0" dirty="0">
                <a:solidFill>
                  <a:srgbClr val="0070C0"/>
                </a:solidFill>
                <a:latin typeface="Cambria Math" panose="02040503050406030204" pitchFamily="18" charset="0"/>
              </a:rPr>
              <a:t>𝑛</a:t>
            </a:r>
            <a:r>
              <a:rPr lang="en-US" altLang="zh-CN" sz="2800" b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)=</a:t>
            </a:r>
            <a:r>
              <a:rPr lang="zh-CN" altLang="en-US" sz="2800" b="1" kern="0" dirty="0">
                <a:solidFill>
                  <a:srgbClr val="0070C0"/>
                </a:solidFill>
                <a:latin typeface="Cambria Math" panose="02040503050406030204" pitchFamily="18" charset="0"/>
              </a:rPr>
              <a:t>𝑔</a:t>
            </a:r>
            <a:r>
              <a:rPr lang="en-US" altLang="zh-CN" sz="2800" b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CN" altLang="en-US" sz="2800" b="1" kern="0" dirty="0">
                <a:solidFill>
                  <a:srgbClr val="0070C0"/>
                </a:solidFill>
                <a:latin typeface="Cambria Math" panose="02040503050406030204" pitchFamily="18" charset="0"/>
              </a:rPr>
              <a:t>𝑛</a:t>
            </a:r>
            <a:r>
              <a:rPr lang="en-US" altLang="zh-CN" sz="2800" b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)+ℎ(</a:t>
            </a:r>
            <a:r>
              <a:rPr lang="zh-CN" altLang="en-US" sz="2800" b="1" kern="0" dirty="0">
                <a:solidFill>
                  <a:srgbClr val="0070C0"/>
                </a:solidFill>
                <a:latin typeface="Cambria Math" panose="02040503050406030204" pitchFamily="18" charset="0"/>
              </a:rPr>
              <a:t>𝑛</a:t>
            </a:r>
            <a:r>
              <a:rPr lang="en-US" altLang="zh-CN" sz="2800" b="1" kern="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altLang="zh-CN" sz="2800" b="1" kern="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f(n)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：预估经过此节点时，最短路径长度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g(n)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：记录已经走过的路径长度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h(n)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：当前结点到目标节点的距离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kern="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Open List, Closed list</a:t>
            </a:r>
            <a:endParaRPr lang="en-US" altLang="zh-CN" sz="2400" b="1" kern="0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Open List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：存放已经计算好</a:t>
            </a: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f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值的结点，每次寻路从中获得</a:t>
            </a: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f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值最小的结点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Closed List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：存放已经访问过的结点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kern="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zh-CN" altLang="en-US" sz="2400" b="1" kern="0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值更新</a:t>
            </a:r>
            <a:endParaRPr lang="en-US" altLang="zh-CN" sz="2400" b="1" kern="0" dirty="0"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当结点已经在</a:t>
            </a: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Open List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中，新算的</a:t>
            </a:r>
            <a:r>
              <a:rPr lang="en-US" altLang="zh-CN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zh-CN" altLang="en-US" sz="2000" b="1" kern="0" dirty="0">
                <a:latin typeface="等线" panose="02010600030101010101" pitchFamily="2" charset="-122"/>
                <a:ea typeface="等线" panose="02010600030101010101" pitchFamily="2" charset="-122"/>
              </a:rPr>
              <a:t>值更小时，应更新之</a:t>
            </a:r>
            <a:endParaRPr lang="en-US" altLang="zh-CN" sz="20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spcAft>
                <a:spcPts val="600"/>
              </a:spcAft>
            </a:pPr>
            <a:endParaRPr lang="en-US" altLang="zh-CN" sz="2400" b="1" kern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寻路算法作业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2305" y="808521"/>
            <a:ext cx="6321545" cy="5675024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57" y="1052737"/>
            <a:ext cx="5710238" cy="25932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970" y="3777197"/>
            <a:ext cx="4657725" cy="2819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6267450" y="2781300"/>
            <a:ext cx="1905000" cy="1460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267450" y="3190616"/>
            <a:ext cx="2206625" cy="2764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2492</Words>
  <Application>WPS 演示</Application>
  <PresentationFormat>宽屏</PresentationFormat>
  <Paragraphs>296</Paragraphs>
  <Slides>29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汉仪书宋二KW</vt:lpstr>
      <vt:lpstr>微软雅黑</vt:lpstr>
      <vt:lpstr>汉仪旗黑</vt:lpstr>
      <vt:lpstr>Times New Roman</vt:lpstr>
      <vt:lpstr>Arial Black</vt:lpstr>
      <vt:lpstr>Cambria Math</vt:lpstr>
      <vt:lpstr>Kingsoft Math</vt:lpstr>
      <vt:lpstr>等线</vt:lpstr>
      <vt:lpstr>宋体</vt:lpstr>
      <vt:lpstr>Arial Unicode MS</vt:lpstr>
      <vt:lpstr>汉仪中等线KW</vt:lpstr>
      <vt:lpstr>华康俪金黑W8(P)</vt:lpstr>
      <vt:lpstr>等线 Light</vt:lpstr>
      <vt:lpstr>汉仪中黑KW</vt:lpstr>
      <vt:lpstr>Network</vt:lpstr>
      <vt:lpstr>自定义设计方案</vt:lpstr>
      <vt:lpstr>iEDA水滴计划答辩                     ——2022-08期             </vt:lpstr>
      <vt:lpstr>PowerPoint 演示文稿</vt:lpstr>
      <vt:lpstr>个人简介</vt:lpstr>
      <vt:lpstr>PowerPoint 演示文稿</vt:lpstr>
      <vt:lpstr>C++实习总结</vt:lpstr>
      <vt:lpstr>C++实习总结</vt:lpstr>
      <vt:lpstr>C++实习总结</vt:lpstr>
      <vt:lpstr>寻路算法作业</vt:lpstr>
      <vt:lpstr>寻路算法作业</vt:lpstr>
      <vt:lpstr>寻路算法作业</vt:lpstr>
      <vt:lpstr>寻路算法作业</vt:lpstr>
      <vt:lpstr>寻路算法作业</vt:lpstr>
      <vt:lpstr>寻路算法作业</vt:lpstr>
      <vt:lpstr>寻路算法作业</vt:lpstr>
      <vt:lpstr>PowerPoint 演示文稿</vt:lpstr>
      <vt:lpstr>EDA实习总结</vt:lpstr>
      <vt:lpstr>EDA实习总结</vt:lpstr>
      <vt:lpstr>EDA实习总结</vt:lpstr>
      <vt:lpstr>iEDA flow 实践</vt:lpstr>
      <vt:lpstr>Tetris算法实践</vt:lpstr>
      <vt:lpstr>Tetris算法实践</vt:lpstr>
      <vt:lpstr>Tetris算法实践</vt:lpstr>
      <vt:lpstr>Tetris算法实践</vt:lpstr>
      <vt:lpstr>Tetris算法实践</vt:lpstr>
      <vt:lpstr>PowerPoint 演示文稿</vt:lpstr>
      <vt:lpstr>感兴趣的内容</vt:lpstr>
      <vt:lpstr>PowerPoint 演示文稿</vt:lpstr>
      <vt:lpstr>2030 ”三步走”规划</vt:lpstr>
      <vt:lpstr>开源是趋势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guofan</cp:lastModifiedBy>
  <cp:revision>2725</cp:revision>
  <dcterms:created xsi:type="dcterms:W3CDTF">2023-09-02T06:02:37Z</dcterms:created>
  <dcterms:modified xsi:type="dcterms:W3CDTF">2023-09-02T06:02:37Z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2052-6.0.1.8148</vt:lpwstr>
  </property>
</Properties>
</file>